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10287000" cx="18288000"/>
  <p:notesSz cx="6858000" cy="9144000"/>
  <p:embeddedFontLst>
    <p:embeddedFont>
      <p:font typeface="Poppi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4" roundtripDataSignature="AMtx7mjOGMf9ejeoL3Yx9XtmacwtzHkR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2A73A92-4DD6-4D16-82C1-0A1C9455130A}">
  <a:tblStyle styleId="{62A73A92-4DD6-4D16-82C1-0A1C9455130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-bold.fntdata"/><Relationship Id="rId30" Type="http://schemas.openxmlformats.org/officeDocument/2006/relationships/font" Target="fonts/Poppins-regular.fntdata"/><Relationship Id="rId11" Type="http://schemas.openxmlformats.org/officeDocument/2006/relationships/slide" Target="slides/slide5.xml"/><Relationship Id="rId33" Type="http://schemas.openxmlformats.org/officeDocument/2006/relationships/font" Target="fonts/Poppins-boldItalic.fntdata"/><Relationship Id="rId10" Type="http://schemas.openxmlformats.org/officeDocument/2006/relationships/slide" Target="slides/slide4.xml"/><Relationship Id="rId32" Type="http://schemas.openxmlformats.org/officeDocument/2006/relationships/font" Target="fonts/Poppi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7" name="Google Shape;87;p1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24f385eb99_0_60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324f385eb99_0_60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89" name="Google Shape;189;g324f385eb99_0_600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324f385eb99_0_60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324f385eb99_0_600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g324f385eb99_0_600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01" name="Google Shape;201;p15:notes"/>
          <p:cNvSpPr/>
          <p:nvPr>
            <p:ph idx="3" type="sldImg"/>
          </p:nvPr>
        </p:nvSpPr>
        <p:spPr>
          <a:xfrm>
            <a:off x="2290763" y="512763"/>
            <a:ext cx="4562475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1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p15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5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24f385eb99_0_66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g324f385eb99_0_66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14" name="Google Shape;214;g324f385eb99_0_665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324f385eb99_0_665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6" name="Google Shape;216;g324f385eb99_0_665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g324f385eb99_0_665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24f385eb99_0_25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g324f385eb99_0_25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27" name="Google Shape;227;g324f385eb99_0_258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324f385eb99_0_25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324f385eb99_0_25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324f385eb99_0_25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24f385eb99_0_34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g324f385eb99_0_34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39" name="Google Shape;239;g324f385eb99_0_344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324f385eb99_0_34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324f385eb99_0_344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g324f385eb99_0_344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24f385eb99_0_70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324f385eb99_0_70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49" name="Google Shape;249;g324f385eb99_0_709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324f385eb99_0_70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1" name="Google Shape;251;g324f385eb99_0_709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g324f385eb99_0_709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24f385eb99_0_73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324f385eb99_0_73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61" name="Google Shape;261;g324f385eb99_0_737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324f385eb99_0_737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3" name="Google Shape;263;g324f385eb99_0_737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324f385eb99_0_737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24f385eb99_0_74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g324f385eb99_0_74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72" name="Google Shape;272;g324f385eb99_0_749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324f385eb99_0_74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g324f385eb99_0_749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g324f385eb99_0_749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24f385eb99_0_76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g324f385eb99_0_76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84" name="Google Shape;284;g324f385eb99_0_760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324f385eb99_0_76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g324f385eb99_0_760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g324f385eb99_0_760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24f385eb99_0_72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g324f385eb99_0_72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97" name="Google Shape;297;g324f385eb99_0_722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324f385eb99_0_722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9" name="Google Shape;299;g324f385eb99_0_722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g324f385eb99_0_722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223f196aa4_1_20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g3223f196aa4_1_20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97" name="Google Shape;97;g3223f196aa4_1_204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g3223f196aa4_1_20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g3223f196aa4_1_204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g3223f196aa4_1_204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24f385eb99_0_42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g324f385eb99_0_42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07" name="Google Shape;307;g324f385eb99_0_42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324f385eb99_0_42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9" name="Google Shape;309;g324f385eb99_0_42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g324f385eb99_0_42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24f385eb99_0_77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g324f385eb99_0_77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20" name="Google Shape;320;g324f385eb99_0_778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324f385eb99_0_77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2" name="Google Shape;322;g324f385eb99_0_77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g324f385eb99_0_77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24f385eb99_0_787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g324f385eb99_0_787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30" name="Google Shape;330;g324f385eb99_0_787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g324f385eb99_0_787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2" name="Google Shape;332;g324f385eb99_0_787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g324f385eb99_0_787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24f385eb99_0_80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g324f385eb99_0_80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343" name="Google Shape;343;g324f385eb99_0_800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324f385eb99_0_80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5" name="Google Shape;345;g324f385eb99_0_800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g324f385eb99_0_800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07" name="Google Shape;107;p3:notes"/>
          <p:cNvSpPr/>
          <p:nvPr>
            <p:ph idx="3" type="sldImg"/>
          </p:nvPr>
        </p:nvSpPr>
        <p:spPr>
          <a:xfrm>
            <a:off x="2290763" y="512763"/>
            <a:ext cx="4562475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3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223f196aa4_1_1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g3223f196aa4_1_1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18" name="Google Shape;118;g3223f196aa4_1_10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3223f196aa4_1_10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g3223f196aa4_1_10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3223f196aa4_1_10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223f196aa4_1_5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3223f196aa4_1_5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29" name="Google Shape;129;g3223f196aa4_1_55:notes"/>
          <p:cNvSpPr/>
          <p:nvPr>
            <p:ph idx="3" type="sldImg"/>
          </p:nvPr>
        </p:nvSpPr>
        <p:spPr>
          <a:xfrm>
            <a:off x="2290763" y="512763"/>
            <a:ext cx="45624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3223f196aa4_1_55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g3223f196aa4_1_55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g3223f196aa4_1_55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39" name="Google Shape;139;p14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p14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4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24f385eb99_0_61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324f385eb99_0_61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52" name="Google Shape;152;g324f385eb99_0_614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324f385eb99_0_614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g324f385eb99_0_614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g324f385eb99_0_614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24f385eb99_0_63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324f385eb99_0_63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65" name="Google Shape;165;g324f385eb99_0_633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324f385eb99_0_63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324f385eb99_0_633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324f385eb99_0_633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24f385eb99_0_648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324f385eb99_0_648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7" name="Google Shape;177;g324f385eb99_0_648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g324f385eb99_0_648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g324f385eb99_0_648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324f385eb99_0_648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2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2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hyperlink" Target="https://towardsdatascience.com/how-to-use-transformer-based-nlp-models-a42adbc292e5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/>
          <p:nvPr/>
        </p:nvSpPr>
        <p:spPr>
          <a:xfrm>
            <a:off x="0" y="0"/>
            <a:ext cx="18288000" cy="10287022"/>
          </a:xfrm>
          <a:custGeom>
            <a:rect b="b" l="l" r="r" t="t"/>
            <a:pathLst>
              <a:path extrusionOk="0" h="10287022" w="18288000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690475" y="5739325"/>
            <a:ext cx="10592402" cy="2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b="0" i="0" lang="en-US" sz="84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NATURAL LANGUAGE PROCESSING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24f385eb99_0_60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g324f385eb99_0_600"/>
          <p:cNvSpPr/>
          <p:nvPr/>
        </p:nvSpPr>
        <p:spPr>
          <a:xfrm>
            <a:off x="0" y="7886159"/>
            <a:ext cx="18288887" cy="5632304"/>
          </a:xfrm>
          <a:custGeom>
            <a:rect b="b" l="l" r="r" t="t"/>
            <a:pathLst>
              <a:path extrusionOk="0" h="872549" w="2833290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33393" l="0" r="0" t="-13340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324f385eb99_0_600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BAG OF WORDS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324f385eb99_0_600"/>
          <p:cNvSpPr txBox="1"/>
          <p:nvPr/>
        </p:nvSpPr>
        <p:spPr>
          <a:xfrm>
            <a:off x="1524000" y="3163665"/>
            <a:ext cx="15499500" cy="4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24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Bag of Words model is a standard way to decompose any text into several features that can then be used to train a classifier.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24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method consists of taking all the words from all the corpuses/documents/rows and performing one-hot encoding. However, the final value is a frequency of the word rather than a binary variable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24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essence, each</a:t>
            </a:r>
            <a:r>
              <a:rPr b="0" i="0" lang="en-US" sz="2400" u="none" cap="none" strike="noStrike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 distinct word becomes a feature</a:t>
            </a:r>
            <a:r>
              <a:rPr b="0" i="0" lang="en-US" sz="24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and the </a:t>
            </a:r>
            <a:r>
              <a:rPr b="1" lang="en-US" sz="24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value</a:t>
            </a:r>
            <a:r>
              <a:rPr lang="en-US" sz="24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represents </a:t>
            </a:r>
            <a:r>
              <a:rPr b="1" lang="en-US" sz="24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frequency</a:t>
            </a:r>
            <a:r>
              <a:rPr lang="en-US" sz="24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(not meaning).</a:t>
            </a:r>
            <a:endParaRPr i="0" sz="8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5"/>
          <p:cNvSpPr/>
          <p:nvPr/>
        </p:nvSpPr>
        <p:spPr>
          <a:xfrm>
            <a:off x="0" y="7664866"/>
            <a:ext cx="18288000" cy="5632034"/>
          </a:xfrm>
          <a:custGeom>
            <a:rect b="b" l="l" r="r" t="t"/>
            <a:pathLst>
              <a:path extrusionOk="0" h="872549" w="2833290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12309" l="0" r="0" t="-112312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5"/>
          <p:cNvSpPr/>
          <p:nvPr/>
        </p:nvSpPr>
        <p:spPr>
          <a:xfrm>
            <a:off x="949008" y="3065547"/>
            <a:ext cx="16071817" cy="3861056"/>
          </a:xfrm>
          <a:custGeom>
            <a:rect b="b" l="l" r="r" t="t"/>
            <a:pathLst>
              <a:path extrusionOk="0" h="3861056" w="16071817">
                <a:moveTo>
                  <a:pt x="0" y="0"/>
                </a:moveTo>
                <a:lnTo>
                  <a:pt x="16071817" y="0"/>
                </a:lnTo>
                <a:lnTo>
                  <a:pt x="16071817" y="3861056"/>
                </a:lnTo>
                <a:lnTo>
                  <a:pt x="0" y="38610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83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5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How Bag Of Words Works: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5"/>
          <p:cNvSpPr txBox="1"/>
          <p:nvPr/>
        </p:nvSpPr>
        <p:spPr>
          <a:xfrm>
            <a:off x="1457875" y="2190325"/>
            <a:ext cx="13841700" cy="15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Poppins"/>
              <a:buAutoNum type="arabicPeriod"/>
            </a:pPr>
            <a:r>
              <a:rPr lang="en-US" sz="24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Splits the text into words (tokenization)</a:t>
            </a:r>
            <a:endParaRPr sz="24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10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Poppins"/>
              <a:buAutoNum type="arabicPeriod"/>
            </a:pPr>
            <a:r>
              <a:rPr lang="en-US" sz="24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Count the frequency of each word</a:t>
            </a:r>
            <a:endParaRPr sz="24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810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Poppins"/>
              <a:buAutoNum type="arabicPeriod"/>
            </a:pPr>
            <a:r>
              <a:rPr lang="en-US" sz="24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Creates a matrix</a:t>
            </a:r>
            <a:endParaRPr sz="24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24f385eb99_0_66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g324f385eb99_0_665"/>
          <p:cNvSpPr/>
          <p:nvPr/>
        </p:nvSpPr>
        <p:spPr>
          <a:xfrm>
            <a:off x="0" y="7886159"/>
            <a:ext cx="18288887" cy="5632304"/>
          </a:xfrm>
          <a:custGeom>
            <a:rect b="b" l="l" r="r" t="t"/>
            <a:pathLst>
              <a:path extrusionOk="0" h="872549" w="2833290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33393" l="0" r="0" t="-13340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g324f385eb99_0_665"/>
          <p:cNvSpPr txBox="1"/>
          <p:nvPr/>
        </p:nvSpPr>
        <p:spPr>
          <a:xfrm>
            <a:off x="1179450" y="4130950"/>
            <a:ext cx="8206500" cy="27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✅  Strengths of Bag of Words:</a:t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Simple &amp; Effective: Easy to implement.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Frequency-Based: Captures how often a word appears.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Baseline Model: A starting point for text classification tasks.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2" name="Google Shape;222;g324f385eb99_0_6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64292" y="327850"/>
            <a:ext cx="4039659" cy="334685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g324f385eb99_0_665"/>
          <p:cNvSpPr txBox="1"/>
          <p:nvPr/>
        </p:nvSpPr>
        <p:spPr>
          <a:xfrm>
            <a:off x="9385950" y="3946450"/>
            <a:ext cx="8206500" cy="29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❌ Weaknesess of Bag of Words:</a:t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Treats words as independent (e.g., "not bad" → "bad").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Large vocabulary = many zeroes in the matrix.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Ignores Order: "John loves Mary" = "Mary loves John".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24f385eb99_0_25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324f385eb99_0_258"/>
          <p:cNvSpPr/>
          <p:nvPr/>
        </p:nvSpPr>
        <p:spPr>
          <a:xfrm>
            <a:off x="6083413" y="4663826"/>
            <a:ext cx="6121166" cy="5375593"/>
          </a:xfrm>
          <a:custGeom>
            <a:rect b="b" l="l" r="r" t="t"/>
            <a:pathLst>
              <a:path extrusionOk="0" h="6437836" w="7487665">
                <a:moveTo>
                  <a:pt x="0" y="0"/>
                </a:moveTo>
                <a:lnTo>
                  <a:pt x="7487665" y="0"/>
                </a:lnTo>
                <a:lnTo>
                  <a:pt x="7487665" y="6437836"/>
                </a:lnTo>
                <a:lnTo>
                  <a:pt x="0" y="64378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324f385eb99_0_258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Solving Bag of Words Issues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324f385eb99_0_258"/>
          <p:cNvSpPr txBox="1"/>
          <p:nvPr/>
        </p:nvSpPr>
        <p:spPr>
          <a:xfrm>
            <a:off x="1524000" y="2606725"/>
            <a:ext cx="15806700" cy="20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2600" u="none" cap="none" strike="noStrike">
                <a:solidFill>
                  <a:srgbClr val="009600"/>
                </a:solidFill>
                <a:latin typeface="Poppins"/>
                <a:ea typeface="Poppins"/>
                <a:cs typeface="Poppins"/>
                <a:sym typeface="Poppins"/>
              </a:rPr>
              <a:t>S</a:t>
            </a:r>
            <a:r>
              <a:rPr b="0" i="0" lang="en-US" sz="2600" u="none" cap="none" strike="noStrike">
                <a:solidFill>
                  <a:srgbClr val="009600"/>
                </a:solidFill>
                <a:latin typeface="Poppins"/>
                <a:ea typeface="Poppins"/>
                <a:cs typeface="Poppins"/>
                <a:sym typeface="Poppins"/>
              </a:rPr>
              <a:t>olution</a:t>
            </a:r>
            <a:r>
              <a:rPr lang="en-US" sz="26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0" i="0" lang="en-US" sz="26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N-Grams performing bag of words but with pairs of sequential words for example: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26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"this is" ; "is not" ; "not bad" would be your features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24f385eb99_0_34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324f385eb99_0_344"/>
          <p:cNvSpPr txBox="1"/>
          <p:nvPr/>
        </p:nvSpPr>
        <p:spPr>
          <a:xfrm>
            <a:off x="6373950" y="4722300"/>
            <a:ext cx="55401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TRANSFORMERS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24f385eb99_0_70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g324f385eb99_0_709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What are Transformers?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6" name="Google Shape;256;g324f385eb99_0_709"/>
          <p:cNvSpPr txBox="1"/>
          <p:nvPr/>
        </p:nvSpPr>
        <p:spPr>
          <a:xfrm>
            <a:off x="1524000" y="3044612"/>
            <a:ext cx="15735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7" name="Google Shape;257;g324f385eb99_0_709"/>
          <p:cNvSpPr txBox="1"/>
          <p:nvPr/>
        </p:nvSpPr>
        <p:spPr>
          <a:xfrm>
            <a:off x="1524000" y="3151025"/>
            <a:ext cx="16396500" cy="52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🧠 </a:t>
            </a:r>
            <a:r>
              <a:rPr b="1" lang="en-US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Transformers</a:t>
            </a:r>
            <a:r>
              <a:rPr lang="en-US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are </a:t>
            </a:r>
            <a:r>
              <a:rPr b="1" lang="en-US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neural networks</a:t>
            </a:r>
            <a:r>
              <a:rPr lang="en-US" sz="2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designed to process sequential data (e.g., text).</a:t>
            </a:r>
            <a:endParaRPr sz="2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They introduced the self-attention mechanism to capture context efficiently.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📈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Why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  <a:b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Used for translation, summarization, sentiment analysis, and more.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Captures meaning over long sequences.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Fast and scalable for NLP tasks.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Handle long-range dependencies in text better than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RNNs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24f385eb99_0_737"/>
          <p:cNvSpPr/>
          <p:nvPr/>
        </p:nvSpPr>
        <p:spPr>
          <a:xfrm>
            <a:off x="9451600" y="4635150"/>
            <a:ext cx="8046720" cy="329184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⚡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Transformers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Process text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 parallel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(entire sequence at once).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Handle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long text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efficiently using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self-attention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Faster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more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scalable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for modern NLP.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7" name="Google Shape;267;g324f385eb99_0_737"/>
          <p:cNvSpPr txBox="1"/>
          <p:nvPr/>
        </p:nvSpPr>
        <p:spPr>
          <a:xfrm>
            <a:off x="442850" y="4635150"/>
            <a:ext cx="80424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🔄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Recurrent Neural Networks (RNNs)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Process text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sequentially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(word by word).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Struggle with long-range dependencies.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Slower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due to sequential computation.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68" name="Google Shape;268;g324f385eb99_0_7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9300" y="310275"/>
            <a:ext cx="7766349" cy="388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24f385eb99_0_74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g324f385eb99_0_749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Key Features of Trasnformers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9" name="Google Shape;279;g324f385eb99_0_749"/>
          <p:cNvSpPr txBox="1"/>
          <p:nvPr/>
        </p:nvSpPr>
        <p:spPr>
          <a:xfrm>
            <a:off x="1524000" y="3044612"/>
            <a:ext cx="15735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0" name="Google Shape;280;g324f385eb99_0_749"/>
          <p:cNvSpPr txBox="1"/>
          <p:nvPr/>
        </p:nvSpPr>
        <p:spPr>
          <a:xfrm>
            <a:off x="1524000" y="3151025"/>
            <a:ext cx="16396500" cy="6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🔑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Features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Self-Attention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Assigns importance to words based on context.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 </a:t>
            </a:r>
            <a:r>
              <a:rPr i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"The cat chased the mouse"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links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"cat"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with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"chased"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and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"mouse".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Parallel Processing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Processes the entire sequence simultaneously, not word-by-word.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Encoder-Decoder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Architecture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Encoder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Analyzes the input text (e.g., "Translate this to French").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Decoder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Generates the output text (e.g., "Traduisez ceci en français").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Works in tandem for tasks like translation and summarization.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24f385eb99_0_76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g324f385eb99_0_760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Transformers Models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1" name="Google Shape;291;g324f385eb99_0_760"/>
          <p:cNvSpPr txBox="1"/>
          <p:nvPr/>
        </p:nvSpPr>
        <p:spPr>
          <a:xfrm>
            <a:off x="1524000" y="3044612"/>
            <a:ext cx="15735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2" name="Google Shape;292;g324f385eb99_0_760"/>
          <p:cNvSpPr txBox="1"/>
          <p:nvPr/>
        </p:nvSpPr>
        <p:spPr>
          <a:xfrm>
            <a:off x="1524000" y="2888900"/>
            <a:ext cx="11023500" cy="52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1️⃣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Encoder-Only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Models: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Examples: BERT,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RoBERTa</a:t>
            </a:r>
            <a:endParaRPr b="1"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Focus: Understanding text.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2️⃣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Decoder-Only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Models: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Examples: GPT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Focus: Generating text.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3️⃣ </a:t>
            </a: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Encoder-Decoder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Models: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Examples: T5, BART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Focus: Both understanding and generation.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293" name="Google Shape;293;g324f385eb99_0_760"/>
          <p:cNvGraphicFramePr/>
          <p:nvPr/>
        </p:nvGraphicFramePr>
        <p:xfrm>
          <a:off x="9084975" y="3341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{62A73A92-4DD6-4D16-82C1-0A1C9455130A}</a:tableStyleId>
              </a:tblPr>
              <a:tblGrid>
                <a:gridCol w="2198225"/>
                <a:gridCol w="1681775"/>
                <a:gridCol w="2132050"/>
                <a:gridCol w="2635250"/>
              </a:tblGrid>
              <a:tr h="389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Transformers Examples</a:t>
                      </a:r>
                      <a:endParaRPr b="1"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Transformer Type</a:t>
                      </a:r>
                      <a:endParaRPr b="1"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Unique Feature</a:t>
                      </a:r>
                      <a:endParaRPr b="1"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Applications</a:t>
                      </a:r>
                      <a:endParaRPr b="1"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70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BERT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Encoder-only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Contextual embeddings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Sentiment analysis, text search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237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GPT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Decoder-only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Text generation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Chatbots, storytelling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70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T5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Encoder-Decoder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Unified text-to-text tasks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Translation, paraphrasing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237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RoBERTa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Encoder-only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Robust training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Language understanding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70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Vision Transformer (ViT)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Encoder-only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Image classification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-US" sz="1500" u="none" cap="none" strike="noStrike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Vision tasks</a:t>
                      </a:r>
                      <a:endParaRPr sz="1500" u="none" cap="none" strike="noStrike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24f385eb99_0_72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3" name="Google Shape;303;g324f385eb99_0_7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3200" y="1098050"/>
            <a:ext cx="16021576" cy="809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3223f196aa4_1_204"/>
          <p:cNvPicPr preferRelativeResize="0"/>
          <p:nvPr/>
        </p:nvPicPr>
        <p:blipFill rotWithShape="1">
          <a:blip r:embed="rId3">
            <a:alphaModFix/>
          </a:blip>
          <a:srcRect b="24853" l="0" r="1116" t="979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3223f196aa4_1_204"/>
          <p:cNvSpPr txBox="1"/>
          <p:nvPr/>
        </p:nvSpPr>
        <p:spPr>
          <a:xfrm>
            <a:off x="3847800" y="170100"/>
            <a:ext cx="10592400" cy="1031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</a:pPr>
            <a:r>
              <a:rPr lang="en-US" sz="67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Favorite emoji?</a:t>
            </a:r>
            <a:endParaRPr b="0" i="0" sz="1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24f385eb99_0_42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g324f385eb99_0_428"/>
          <p:cNvSpPr txBox="1"/>
          <p:nvPr/>
        </p:nvSpPr>
        <p:spPr>
          <a:xfrm>
            <a:off x="1524000" y="1347937"/>
            <a:ext cx="15967800" cy="25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HOW 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TRANSFORMERS 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WORK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4" name="Google Shape;314;g324f385eb99_0_4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01000" y="0"/>
            <a:ext cx="10287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g324f385eb99_0_4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3220" y="5111375"/>
            <a:ext cx="7179851" cy="38315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g324f385eb99_0_428"/>
          <p:cNvSpPr txBox="1"/>
          <p:nvPr/>
        </p:nvSpPr>
        <p:spPr>
          <a:xfrm>
            <a:off x="387700" y="9123900"/>
            <a:ext cx="148878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sng" cap="none" strike="noStrike">
                <a:solidFill>
                  <a:schemeClr val="hlink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6"/>
              </a:rPr>
              <a:t>LINK!!!!</a:t>
            </a:r>
            <a:endParaRPr b="0" i="0" sz="3200" u="none" cap="none" strike="noStrike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24f385eb99_0_77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g324f385eb99_0_778"/>
          <p:cNvSpPr txBox="1"/>
          <p:nvPr/>
        </p:nvSpPr>
        <p:spPr>
          <a:xfrm>
            <a:off x="7588800" y="4722300"/>
            <a:ext cx="31104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RoBERTa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24f385eb99_0_78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g324f385eb99_0_787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Emotions Detected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7" name="Google Shape;337;g324f385eb99_0_787"/>
          <p:cNvSpPr txBox="1"/>
          <p:nvPr/>
        </p:nvSpPr>
        <p:spPr>
          <a:xfrm>
            <a:off x="1524000" y="3044612"/>
            <a:ext cx="15735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8" name="Google Shape;338;g324f385eb99_0_787"/>
          <p:cNvSpPr txBox="1"/>
          <p:nvPr/>
        </p:nvSpPr>
        <p:spPr>
          <a:xfrm>
            <a:off x="1524000" y="3151025"/>
            <a:ext cx="16396500" cy="57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🧠 RoBERTa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as a transformer model, can be fine-tuned to detect emotions in text.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📋 Emotions: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Anger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Frustration or hostility.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Disgust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Aversion or disapproval.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Fear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Apprehension or uncertainty.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Joy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Happiness or excitement.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Neutral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No strong emotional tone.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Sadness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Sorrow or grief.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Surprise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: Shock or unexpected outcomes.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39" name="Google Shape;339;g324f385eb99_0_7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48445" y="4045975"/>
            <a:ext cx="5196999" cy="519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24f385eb99_0_80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g324f385eb99_0_800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Ekman’s Psychology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0" name="Google Shape;350;g324f385eb99_0_800"/>
          <p:cNvSpPr txBox="1"/>
          <p:nvPr/>
        </p:nvSpPr>
        <p:spPr>
          <a:xfrm>
            <a:off x="1524000" y="3044612"/>
            <a:ext cx="15735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1" name="Google Shape;351;g324f385eb99_0_800"/>
          <p:cNvSpPr txBox="1"/>
          <p:nvPr/>
        </p:nvSpPr>
        <p:spPr>
          <a:xfrm>
            <a:off x="1524000" y="2413900"/>
            <a:ext cx="163965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Proposed by Dr. Paul Ekman.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Universal emotions experienced by all humans.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Char char="-"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Recognized across cultures through facial expressions.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The 6 Basic Emotions: </a:t>
            </a: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Anger, Disgust, Fear, Joy, Sadness, Surprise.</a:t>
            </a:r>
            <a:endParaRPr sz="3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52" name="Google Shape;352;g324f385eb99_0_8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8213" y="5592775"/>
            <a:ext cx="9251574" cy="43754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g324f385eb99_0_800"/>
          <p:cNvSpPr txBox="1"/>
          <p:nvPr/>
        </p:nvSpPr>
        <p:spPr>
          <a:xfrm>
            <a:off x="119650" y="1238125"/>
            <a:ext cx="56628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🌎</a:t>
            </a:r>
            <a:endParaRPr sz="4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HANDLING TEXT IN ML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276350" y="3194159"/>
            <a:ext cx="15735300" cy="54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91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Font typeface="Poppins"/>
              <a:buChar char="-"/>
            </a:pP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 far, the algorithms that we have seen take as input </a:t>
            </a:r>
            <a:r>
              <a:rPr b="1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tabular</a:t>
            </a: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information with </a:t>
            </a:r>
            <a:r>
              <a:rPr b="1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numeric</a:t>
            </a: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or </a:t>
            </a:r>
            <a:r>
              <a:rPr b="1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categorical</a:t>
            </a: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data.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191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Font typeface="Poppins"/>
              <a:buChar char="-"/>
            </a:pP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There are several areas of application where our data is not natively structured in this way: sound, </a:t>
            </a:r>
            <a:r>
              <a:rPr b="1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image</a:t>
            </a: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b="1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text</a:t>
            </a: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come to mind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these situations we often reduce the problem to turning the native data format into a suitable set of features, followed by applying the typical ML algorithms.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other words: how do we turn text into a suitable set of numbers?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223f196aa4_1_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3223f196aa4_1_10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What is NLP?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3223f196aa4_1_10"/>
          <p:cNvSpPr txBox="1"/>
          <p:nvPr/>
        </p:nvSpPr>
        <p:spPr>
          <a:xfrm>
            <a:off x="1524000" y="3044612"/>
            <a:ext cx="15735300" cy="60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91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Font typeface="Poppins"/>
              <a:buChar char="●"/>
            </a:pP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A branch of AI focusing on interactions between computers and human languages.</a:t>
            </a:r>
            <a:endParaRPr b="0" i="0" sz="30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191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Font typeface="Poppins"/>
              <a:buChar char="●"/>
            </a:pPr>
            <a:r>
              <a:rPr b="0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Enables analysis, understanding, and generation of meaningful natural language.</a:t>
            </a:r>
            <a:endParaRPr b="0" i="0" sz="30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Key Areas:</a:t>
            </a:r>
            <a:endParaRPr b="1" i="0" sz="30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	1.	Text Classification: Categorizing text (e.g., spam detection, sentiment analysis).</a:t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	2.	Named Entity Recognition (NER): Identifying entities like names, locations, and organizations.</a:t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	3.	Machine Translation: Translating text or speech between languages.</a:t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	4.	Speech Recognition: Converting spoken words into text.</a:t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	5.	Text Summarization: Creating concise summaries of longer texts.</a:t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	6.	Question Answering: Developing systems to answer natural language questions.</a:t>
            </a:r>
            <a:endParaRPr b="0" i="0" sz="2500" u="none" cap="none" strike="noStrike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223f196aa4_1_5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g3223f196aa4_1_55"/>
          <p:cNvSpPr txBox="1"/>
          <p:nvPr/>
        </p:nvSpPr>
        <p:spPr>
          <a:xfrm>
            <a:off x="7543800" y="4769391"/>
            <a:ext cx="8728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b="0" i="0" lang="en-US" sz="5700" u="none" cap="none" strike="noStrike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VADER</a:t>
            </a:r>
            <a:endParaRPr b="0" i="0" sz="5700" u="none" cap="none" strike="noStrike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4"/>
          <p:cNvSpPr/>
          <p:nvPr/>
        </p:nvSpPr>
        <p:spPr>
          <a:xfrm>
            <a:off x="0" y="7886159"/>
            <a:ext cx="18288000" cy="5632034"/>
          </a:xfrm>
          <a:custGeom>
            <a:rect b="b" l="l" r="r" t="t"/>
            <a:pathLst>
              <a:path extrusionOk="0" h="872549" w="2833290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33405" l="0" r="0" t="-1334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4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 What is VADER?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4"/>
          <p:cNvSpPr txBox="1"/>
          <p:nvPr/>
        </p:nvSpPr>
        <p:spPr>
          <a:xfrm>
            <a:off x="1524000" y="2767940"/>
            <a:ext cx="15499500" cy="37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🧠 VADER:</a:t>
            </a: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Valence Aware Dictionary and Sentiment Reasoner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Is a lexicon and rule-based sentiment analysis tool designed for informal text (social media, reviews, comments).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⚙️ Key Features: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Uses a Bag of Words approach (word-based scoring).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Includes rules to handle emojis, slang, and context modifiers.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Part of NLTK for quick sentiment evaluation.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8" name="Google Shape;14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23875" y="4457150"/>
            <a:ext cx="3429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24f385eb99_0_61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g324f385eb99_0_614"/>
          <p:cNvSpPr/>
          <p:nvPr/>
        </p:nvSpPr>
        <p:spPr>
          <a:xfrm>
            <a:off x="0" y="7886159"/>
            <a:ext cx="18288887" cy="5632304"/>
          </a:xfrm>
          <a:custGeom>
            <a:rect b="b" l="l" r="r" t="t"/>
            <a:pathLst>
              <a:path extrusionOk="0" h="872549" w="2833290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33393" l="0" r="0" t="-13340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324f385eb99_0_614"/>
          <p:cNvSpPr txBox="1"/>
          <p:nvPr/>
        </p:nvSpPr>
        <p:spPr>
          <a:xfrm>
            <a:off x="1524000" y="1347937"/>
            <a:ext cx="15967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Arial"/>
              <a:buNone/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How VADER Works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324f385eb99_0_614"/>
          <p:cNvSpPr txBox="1"/>
          <p:nvPr/>
        </p:nvSpPr>
        <p:spPr>
          <a:xfrm>
            <a:off x="1524000" y="2767940"/>
            <a:ext cx="15499500" cy="3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📚 Is a Dictionary of Sentiments Scores VADER</a:t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Words (e.g.”amazing”) are assigned </a:t>
            </a: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positive</a:t>
            </a: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or </a:t>
            </a: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negative</a:t>
            </a: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scores.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⚙️ Rule-Based: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Handles negations: "not good" → reduces positivity.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Handles intensifiers: "very good" → increases positivity.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Compound Score: </a:t>
            </a: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Combines positive, neutral, and negative scores into one overall sentiment.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1" name="Google Shape;161;g324f385eb99_0_6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07110" y="493175"/>
            <a:ext cx="3207587" cy="36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24f385eb99_0_63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324f385eb99_0_633"/>
          <p:cNvSpPr/>
          <p:nvPr/>
        </p:nvSpPr>
        <p:spPr>
          <a:xfrm>
            <a:off x="0" y="7886159"/>
            <a:ext cx="18288887" cy="5632304"/>
          </a:xfrm>
          <a:custGeom>
            <a:rect b="b" l="l" r="r" t="t"/>
            <a:pathLst>
              <a:path extrusionOk="0" h="872549" w="2833290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33393" l="0" r="0" t="-13340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324f385eb99_0_633"/>
          <p:cNvSpPr txBox="1"/>
          <p:nvPr/>
        </p:nvSpPr>
        <p:spPr>
          <a:xfrm>
            <a:off x="1524000" y="4405990"/>
            <a:ext cx="15499500" cy="23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✅  </a:t>
            </a: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Strengths</a:t>
            </a: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of VADER:</a:t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Beginner-Friendly: </a:t>
            </a: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Easy to use and implement.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Fast</a:t>
            </a: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: Optimized for small-scale projects.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Handles Informal Text:</a:t>
            </a: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Recognizes slang, emojis, and acronyms.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Great for social media analysis.</a:t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3" name="Google Shape;173;g324f385eb99_0_6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9825" y="545275"/>
            <a:ext cx="5347849" cy="334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24f385eb99_0_64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324f385eb99_0_648"/>
          <p:cNvSpPr/>
          <p:nvPr/>
        </p:nvSpPr>
        <p:spPr>
          <a:xfrm>
            <a:off x="0" y="7886159"/>
            <a:ext cx="18288887" cy="5632304"/>
          </a:xfrm>
          <a:custGeom>
            <a:rect b="b" l="l" r="r" t="t"/>
            <a:pathLst>
              <a:path extrusionOk="0" h="872549" w="2833290">
                <a:moveTo>
                  <a:pt x="0" y="0"/>
                </a:moveTo>
                <a:lnTo>
                  <a:pt x="2833290" y="0"/>
                </a:lnTo>
                <a:lnTo>
                  <a:pt x="2833290" y="872549"/>
                </a:lnTo>
                <a:lnTo>
                  <a:pt x="0" y="872549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33393" l="0" r="0" t="-133404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g324f385eb99_0_648"/>
          <p:cNvSpPr txBox="1"/>
          <p:nvPr/>
        </p:nvSpPr>
        <p:spPr>
          <a:xfrm>
            <a:off x="1524000" y="4405990"/>
            <a:ext cx="15499500" cy="27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❌</a:t>
            </a: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Weakness of VADER:</a:t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No Context Awareness: </a:t>
            </a: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Fails with sarcasm or complex sentences.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"This is not bad" → "bad" (wrong sentiment)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300"/>
              <a:buFont typeface="Poppins"/>
              <a:buChar char="-"/>
            </a:pPr>
            <a:r>
              <a:rPr b="1"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Limited Adaptability: </a:t>
            </a: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Struggles with domain-specific text.</a:t>
            </a:r>
            <a:endParaRPr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5" name="Google Shape;185;g324f385eb99_0_6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8200" y="597700"/>
            <a:ext cx="5456026" cy="346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